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6CD"/>
    <a:srgbClr val="9ACAEB"/>
    <a:srgbClr val="002856"/>
    <a:srgbClr val="CDB1CF"/>
    <a:srgbClr val="F5C400"/>
    <a:srgbClr val="002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3061" autoAdjust="0"/>
  </p:normalViewPr>
  <p:slideViewPr>
    <p:cSldViewPr>
      <p:cViewPr varScale="1">
        <p:scale>
          <a:sx n="47" d="100"/>
          <a:sy n="47" d="100"/>
        </p:scale>
        <p:origin x="8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2FAE7-EDF3-43F1-99DF-1A14CC6A889C}" type="datetimeFigureOut">
              <a:rPr lang="en-US" smtClean="0"/>
              <a:t>10/13/2020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56C19-748A-4822-B46C-7E7BB55881C2}" type="slidenum">
              <a:rPr lang="en-US" smtClean="0"/>
              <a:t>‹#›</a:t>
            </a:fld>
            <a:endParaRPr lang="en-US"/>
          </a:p>
        </p:txBody>
      </p:sp>
    </p:spTree>
    <p:extLst>
      <p:ext uri="{BB962C8B-B14F-4D97-AF65-F5344CB8AC3E}">
        <p14:creationId xmlns:p14="http://schemas.microsoft.com/office/powerpoint/2010/main" val="160394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a:t>
            </a:fld>
            <a:endParaRPr lang="en-US"/>
          </a:p>
        </p:txBody>
      </p:sp>
    </p:spTree>
    <p:extLst>
      <p:ext uri="{BB962C8B-B14F-4D97-AF65-F5344CB8AC3E}">
        <p14:creationId xmlns:p14="http://schemas.microsoft.com/office/powerpoint/2010/main" val="4060150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10</a:t>
            </a:fld>
            <a:endParaRPr lang="en-US"/>
          </a:p>
        </p:txBody>
      </p:sp>
    </p:spTree>
    <p:extLst>
      <p:ext uri="{BB962C8B-B14F-4D97-AF65-F5344CB8AC3E}">
        <p14:creationId xmlns:p14="http://schemas.microsoft.com/office/powerpoint/2010/main" val="209866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11</a:t>
            </a:fld>
            <a:endParaRPr lang="en-US"/>
          </a:p>
        </p:txBody>
      </p:sp>
    </p:spTree>
    <p:extLst>
      <p:ext uri="{BB962C8B-B14F-4D97-AF65-F5344CB8AC3E}">
        <p14:creationId xmlns:p14="http://schemas.microsoft.com/office/powerpoint/2010/main" val="2268530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12</a:t>
            </a:fld>
            <a:endParaRPr lang="en-US"/>
          </a:p>
        </p:txBody>
      </p:sp>
    </p:spTree>
    <p:extLst>
      <p:ext uri="{BB962C8B-B14F-4D97-AF65-F5344CB8AC3E}">
        <p14:creationId xmlns:p14="http://schemas.microsoft.com/office/powerpoint/2010/main" val="4250097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13</a:t>
            </a:fld>
            <a:endParaRPr lang="en-US"/>
          </a:p>
        </p:txBody>
      </p:sp>
    </p:spTree>
    <p:extLst>
      <p:ext uri="{BB962C8B-B14F-4D97-AF65-F5344CB8AC3E}">
        <p14:creationId xmlns:p14="http://schemas.microsoft.com/office/powerpoint/2010/main" val="2580306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14</a:t>
            </a:fld>
            <a:endParaRPr lang="en-US"/>
          </a:p>
        </p:txBody>
      </p:sp>
    </p:spTree>
    <p:extLst>
      <p:ext uri="{BB962C8B-B14F-4D97-AF65-F5344CB8AC3E}">
        <p14:creationId xmlns:p14="http://schemas.microsoft.com/office/powerpoint/2010/main" val="164466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2</a:t>
            </a:fld>
            <a:endParaRPr lang="en-US"/>
          </a:p>
        </p:txBody>
      </p:sp>
    </p:spTree>
    <p:extLst>
      <p:ext uri="{BB962C8B-B14F-4D97-AF65-F5344CB8AC3E}">
        <p14:creationId xmlns:p14="http://schemas.microsoft.com/office/powerpoint/2010/main" val="177570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3</a:t>
            </a:fld>
            <a:endParaRPr lang="en-US"/>
          </a:p>
        </p:txBody>
      </p:sp>
    </p:spTree>
    <p:extLst>
      <p:ext uri="{BB962C8B-B14F-4D97-AF65-F5344CB8AC3E}">
        <p14:creationId xmlns:p14="http://schemas.microsoft.com/office/powerpoint/2010/main" val="18981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4</a:t>
            </a:fld>
            <a:endParaRPr lang="en-US"/>
          </a:p>
        </p:txBody>
      </p:sp>
    </p:spTree>
    <p:extLst>
      <p:ext uri="{BB962C8B-B14F-4D97-AF65-F5344CB8AC3E}">
        <p14:creationId xmlns:p14="http://schemas.microsoft.com/office/powerpoint/2010/main" val="277026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5</a:t>
            </a:fld>
            <a:endParaRPr lang="en-US"/>
          </a:p>
        </p:txBody>
      </p:sp>
    </p:spTree>
    <p:extLst>
      <p:ext uri="{BB962C8B-B14F-4D97-AF65-F5344CB8AC3E}">
        <p14:creationId xmlns:p14="http://schemas.microsoft.com/office/powerpoint/2010/main" val="3983911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6</a:t>
            </a:fld>
            <a:endParaRPr lang="en-US"/>
          </a:p>
        </p:txBody>
      </p:sp>
    </p:spTree>
    <p:extLst>
      <p:ext uri="{BB962C8B-B14F-4D97-AF65-F5344CB8AC3E}">
        <p14:creationId xmlns:p14="http://schemas.microsoft.com/office/powerpoint/2010/main" val="20140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7</a:t>
            </a:fld>
            <a:endParaRPr lang="en-US"/>
          </a:p>
        </p:txBody>
      </p:sp>
    </p:spTree>
    <p:extLst>
      <p:ext uri="{BB962C8B-B14F-4D97-AF65-F5344CB8AC3E}">
        <p14:creationId xmlns:p14="http://schemas.microsoft.com/office/powerpoint/2010/main" val="266491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8</a:t>
            </a:fld>
            <a:endParaRPr lang="en-US"/>
          </a:p>
        </p:txBody>
      </p:sp>
    </p:spTree>
    <p:extLst>
      <p:ext uri="{BB962C8B-B14F-4D97-AF65-F5344CB8AC3E}">
        <p14:creationId xmlns:p14="http://schemas.microsoft.com/office/powerpoint/2010/main" val="95073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56C19-748A-4822-B46C-7E7BB55881C2}" type="slidenum">
              <a:rPr lang="en-US" smtClean="0"/>
              <a:t>9</a:t>
            </a:fld>
            <a:endParaRPr lang="en-US"/>
          </a:p>
        </p:txBody>
      </p:sp>
    </p:spTree>
    <p:extLst>
      <p:ext uri="{BB962C8B-B14F-4D97-AF65-F5344CB8AC3E}">
        <p14:creationId xmlns:p14="http://schemas.microsoft.com/office/powerpoint/2010/main" val="90850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49C074-596E-4B55-8994-2D458A13642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514567787"/>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49C074-596E-4B55-8994-2D458A13642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5598278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49C074-596E-4B55-8994-2D458A13642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34960257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49C074-596E-4B55-8994-2D458A13642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293978980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49C074-596E-4B55-8994-2D458A136426}"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2569056875"/>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49C074-596E-4B55-8994-2D458A13642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26421480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49C074-596E-4B55-8994-2D458A136426}"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83468442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49C074-596E-4B55-8994-2D458A136426}"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271027584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9C074-596E-4B55-8994-2D458A136426}"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56645960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49C074-596E-4B55-8994-2D458A13642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71476749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49C074-596E-4B55-8994-2D458A136426}"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84D7C-94B7-4CDB-AD09-33444F02F0FD}" type="slidenum">
              <a:rPr lang="en-US" smtClean="0"/>
              <a:t>‹#›</a:t>
            </a:fld>
            <a:endParaRPr lang="en-US"/>
          </a:p>
        </p:txBody>
      </p:sp>
    </p:spTree>
    <p:extLst>
      <p:ext uri="{BB962C8B-B14F-4D97-AF65-F5344CB8AC3E}">
        <p14:creationId xmlns:p14="http://schemas.microsoft.com/office/powerpoint/2010/main" val="307976441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9C074-596E-4B55-8994-2D458A136426}" type="datetimeFigureOut">
              <a:rPr lang="en-US" smtClean="0"/>
              <a:t>10/13/2020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84D7C-94B7-4CDB-AD09-33444F02F0FD}" type="slidenum">
              <a:rPr lang="en-US" smtClean="0"/>
              <a:t>‹#›</a:t>
            </a:fld>
            <a:endParaRPr lang="en-US"/>
          </a:p>
        </p:txBody>
      </p:sp>
    </p:spTree>
    <p:extLst>
      <p:ext uri="{BB962C8B-B14F-4D97-AF65-F5344CB8AC3E}">
        <p14:creationId xmlns:p14="http://schemas.microsoft.com/office/powerpoint/2010/main" val="214000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8452608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Leaning into Discomfort</a:t>
            </a:r>
          </a:p>
        </p:txBody>
      </p:sp>
      <p:sp>
        <p:nvSpPr>
          <p:cNvPr id="5" name="TextBox 4">
            <a:extLst>
              <a:ext uri="{FF2B5EF4-FFF2-40B4-BE49-F238E27FC236}">
                <a16:creationId xmlns:a16="http://schemas.microsoft.com/office/drawing/2014/main" id="{43B7C383-AC5F-42C6-9DBE-2A18D64B8BA8}"/>
              </a:ext>
            </a:extLst>
          </p:cNvPr>
          <p:cNvSpPr txBox="1"/>
          <p:nvPr/>
        </p:nvSpPr>
        <p:spPr>
          <a:xfrm>
            <a:off x="5307160" y="1997883"/>
            <a:ext cx="3413760" cy="3416320"/>
          </a:xfrm>
          <a:prstGeom prst="rect">
            <a:avLst/>
          </a:prstGeom>
          <a:noFill/>
        </p:spPr>
        <p:txBody>
          <a:bodyPr wrap="square" rtlCol="0">
            <a:spAutoFit/>
          </a:bodyPr>
          <a:lstStyle/>
          <a:p>
            <a:pPr algn="ctr"/>
            <a:r>
              <a:rPr lang="en-US" b="1" dirty="0">
                <a:solidFill>
                  <a:srgbClr val="9ACAEB"/>
                </a:solidFill>
                <a:latin typeface="Montserrat Light" panose="00000400000000000000" pitchFamily="50" charset="0"/>
              </a:rPr>
              <a:t>“If we want people to fully show up, to bring their whole selves including their unarmored, whole hearts—so that we can innovate, solve problems, and serve people—we have to be vigilant about creating a culture in which people feel safe, seen, heard, and respected.” - Brené Brown, </a:t>
            </a:r>
            <a:r>
              <a:rPr lang="en-US" b="1" i="1" dirty="0">
                <a:solidFill>
                  <a:srgbClr val="9ACAEB"/>
                </a:solidFill>
                <a:latin typeface="Montserrat Light" panose="00000400000000000000" pitchFamily="50" charset="0"/>
              </a:rPr>
              <a:t>Dare to Lead</a:t>
            </a:r>
          </a:p>
        </p:txBody>
      </p:sp>
      <p:sp>
        <p:nvSpPr>
          <p:cNvPr id="8" name="TextBox 7">
            <a:extLst>
              <a:ext uri="{FF2B5EF4-FFF2-40B4-BE49-F238E27FC236}">
                <a16:creationId xmlns:a16="http://schemas.microsoft.com/office/drawing/2014/main" id="{A66B533D-1A2B-4DFB-8A54-1D70FF84F77E}"/>
              </a:ext>
            </a:extLst>
          </p:cNvPr>
          <p:cNvSpPr txBox="1"/>
          <p:nvPr/>
        </p:nvSpPr>
        <p:spPr>
          <a:xfrm>
            <a:off x="1667302" y="1933813"/>
            <a:ext cx="3276600" cy="4278094"/>
          </a:xfrm>
          <a:prstGeom prst="rect">
            <a:avLst/>
          </a:prstGeom>
          <a:noFill/>
        </p:spPr>
        <p:txBody>
          <a:bodyPr wrap="square">
            <a:spAutoFit/>
          </a:bodyPr>
          <a:lstStyle/>
          <a:p>
            <a:pPr algn="ctr"/>
            <a:r>
              <a:rPr lang="en-US" sz="2000" b="1" dirty="0">
                <a:solidFill>
                  <a:srgbClr val="9ACAEB"/>
                </a:solidFill>
                <a:latin typeface="Montserrat Light" panose="00000400000000000000" pitchFamily="50" charset="0"/>
              </a:rPr>
              <a:t>“</a:t>
            </a:r>
            <a:r>
              <a:rPr lang="en-US" sz="1800" b="1" dirty="0">
                <a:solidFill>
                  <a:srgbClr val="9ACAEB"/>
                </a:solidFill>
                <a:latin typeface="Montserrat Light" panose="00000400000000000000" pitchFamily="50" charset="0"/>
              </a:rPr>
              <a:t>People are opting out of vital conversations about diversity and inclusivity because they fear looking wrong, saying something wrong, or being wrong. Choosing our own comfort over hard conversations is the epitome of privilege, and it corrodes trust and moves us away from meaningful and lasting change.”  - Brené Brown, </a:t>
            </a:r>
            <a:r>
              <a:rPr lang="en-US" sz="1800" b="1" i="1" dirty="0">
                <a:solidFill>
                  <a:srgbClr val="9ACAEB"/>
                </a:solidFill>
                <a:latin typeface="Montserrat Light" panose="00000400000000000000" pitchFamily="50" charset="0"/>
              </a:rPr>
              <a:t>Dare to Lead</a:t>
            </a:r>
          </a:p>
        </p:txBody>
      </p:sp>
    </p:spTree>
    <p:extLst>
      <p:ext uri="{BB962C8B-B14F-4D97-AF65-F5344CB8AC3E}">
        <p14:creationId xmlns:p14="http://schemas.microsoft.com/office/powerpoint/2010/main" val="90229020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Leaning into Discomfort</a:t>
            </a:r>
          </a:p>
        </p:txBody>
      </p:sp>
      <p:sp>
        <p:nvSpPr>
          <p:cNvPr id="5" name="TextBox 4">
            <a:extLst>
              <a:ext uri="{FF2B5EF4-FFF2-40B4-BE49-F238E27FC236}">
                <a16:creationId xmlns:a16="http://schemas.microsoft.com/office/drawing/2014/main" id="{43B7C383-AC5F-42C6-9DBE-2A18D64B8BA8}"/>
              </a:ext>
            </a:extLst>
          </p:cNvPr>
          <p:cNvSpPr txBox="1"/>
          <p:nvPr/>
        </p:nvSpPr>
        <p:spPr>
          <a:xfrm>
            <a:off x="1752600" y="1600200"/>
            <a:ext cx="6995160" cy="4401205"/>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What are challenges when it comes to “leaning into” discomfort?</a:t>
            </a:r>
          </a:p>
          <a:p>
            <a:endParaRPr lang="en-US" sz="2800" b="1" dirty="0">
              <a:solidFill>
                <a:srgbClr val="9ACAEB"/>
              </a:solidFill>
              <a:latin typeface="Montserrat Light" panose="00000400000000000000" pitchFamily="50" charset="0"/>
            </a:endParaRPr>
          </a:p>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What are the benefits you see of “leaning into” discomfort?</a:t>
            </a:r>
          </a:p>
          <a:p>
            <a:endParaRPr lang="en-US" sz="2800" b="1" dirty="0">
              <a:solidFill>
                <a:srgbClr val="9ACAEB"/>
              </a:solidFill>
              <a:latin typeface="Montserrat Light" panose="00000400000000000000" pitchFamily="50" charset="0"/>
            </a:endParaRPr>
          </a:p>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What are some strategies you can think of to “lean into” discomfort? </a:t>
            </a:r>
          </a:p>
          <a:p>
            <a:endParaRPr lang="en-US" sz="2800" b="1" dirty="0">
              <a:solidFill>
                <a:srgbClr val="9ACAEB"/>
              </a:solidFill>
              <a:latin typeface="Montserrat Light" panose="00000400000000000000" pitchFamily="50" charset="0"/>
            </a:endParaRPr>
          </a:p>
        </p:txBody>
      </p:sp>
    </p:spTree>
    <p:extLst>
      <p:ext uri="{BB962C8B-B14F-4D97-AF65-F5344CB8AC3E}">
        <p14:creationId xmlns:p14="http://schemas.microsoft.com/office/powerpoint/2010/main" val="371349631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Where We Go from Here</a:t>
            </a:r>
          </a:p>
        </p:txBody>
      </p:sp>
      <p:sp>
        <p:nvSpPr>
          <p:cNvPr id="5" name="TextBox 4">
            <a:extLst>
              <a:ext uri="{FF2B5EF4-FFF2-40B4-BE49-F238E27FC236}">
                <a16:creationId xmlns:a16="http://schemas.microsoft.com/office/drawing/2014/main" id="{43B7C383-AC5F-42C6-9DBE-2A18D64B8BA8}"/>
              </a:ext>
            </a:extLst>
          </p:cNvPr>
          <p:cNvSpPr txBox="1"/>
          <p:nvPr/>
        </p:nvSpPr>
        <p:spPr>
          <a:xfrm>
            <a:off x="1600200" y="2169497"/>
            <a:ext cx="6995160" cy="1815882"/>
          </a:xfrm>
          <a:prstGeom prst="rect">
            <a:avLst/>
          </a:prstGeom>
          <a:noFill/>
        </p:spPr>
        <p:txBody>
          <a:bodyPr wrap="square" rtlCol="0">
            <a:spAutoFit/>
          </a:bodyPr>
          <a:lstStyle/>
          <a:p>
            <a:pPr algn="ctr"/>
            <a:r>
              <a:rPr lang="en-US" sz="2800" b="1" dirty="0">
                <a:solidFill>
                  <a:srgbClr val="9ACAEB"/>
                </a:solidFill>
                <a:latin typeface="Montserrat Light" panose="00000400000000000000" pitchFamily="50" charset="0"/>
              </a:rPr>
              <a:t>Recall a time that you might have felt uncomfortable or unsure in a conversation about beliefs, policies, or politics. </a:t>
            </a:r>
          </a:p>
        </p:txBody>
      </p:sp>
    </p:spTree>
    <p:extLst>
      <p:ext uri="{BB962C8B-B14F-4D97-AF65-F5344CB8AC3E}">
        <p14:creationId xmlns:p14="http://schemas.microsoft.com/office/powerpoint/2010/main" val="1369280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Where We Go from Here</a:t>
            </a:r>
          </a:p>
        </p:txBody>
      </p:sp>
      <p:sp>
        <p:nvSpPr>
          <p:cNvPr id="5" name="TextBox 4">
            <a:extLst>
              <a:ext uri="{FF2B5EF4-FFF2-40B4-BE49-F238E27FC236}">
                <a16:creationId xmlns:a16="http://schemas.microsoft.com/office/drawing/2014/main" id="{43B7C383-AC5F-42C6-9DBE-2A18D64B8BA8}"/>
              </a:ext>
            </a:extLst>
          </p:cNvPr>
          <p:cNvSpPr txBox="1"/>
          <p:nvPr/>
        </p:nvSpPr>
        <p:spPr>
          <a:xfrm>
            <a:off x="1676400" y="2057400"/>
            <a:ext cx="6995160" cy="3108543"/>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How could that conversation have looked differently?</a:t>
            </a:r>
          </a:p>
          <a:p>
            <a:pPr marL="457200" indent="-457200">
              <a:buFont typeface="Arial" panose="020B0604020202020204" pitchFamily="34" charset="0"/>
              <a:buChar char="•"/>
            </a:pPr>
            <a:endParaRPr lang="en-US" sz="2800" b="1" dirty="0">
              <a:solidFill>
                <a:srgbClr val="9ACAEB"/>
              </a:solidFill>
              <a:latin typeface="Montserrat Light" panose="00000400000000000000" pitchFamily="50" charset="0"/>
            </a:endParaRPr>
          </a:p>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How could you have used the strategy you identified a few minutes ago to change the outcome of that interaction? </a:t>
            </a:r>
          </a:p>
        </p:txBody>
      </p:sp>
    </p:spTree>
    <p:extLst>
      <p:ext uri="{BB962C8B-B14F-4D97-AF65-F5344CB8AC3E}">
        <p14:creationId xmlns:p14="http://schemas.microsoft.com/office/powerpoint/2010/main" val="71712044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5631358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C495855B-BBB2-4965-87BF-30961404E408}"/>
              </a:ext>
            </a:extLst>
          </p:cNvPr>
          <p:cNvSpPr txBox="1"/>
          <p:nvPr/>
        </p:nvSpPr>
        <p:spPr>
          <a:xfrm>
            <a:off x="1371600" y="1981200"/>
            <a:ext cx="7620000" cy="2186561"/>
          </a:xfrm>
          <a:prstGeom prst="rect">
            <a:avLst/>
          </a:prstGeom>
          <a:noFill/>
        </p:spPr>
        <p:txBody>
          <a:bodyPr wrap="square" rtlCol="0">
            <a:spAutoFit/>
          </a:bodyPr>
          <a:lstStyle/>
          <a:p>
            <a:pPr marL="0" marR="0" algn="ctr">
              <a:lnSpc>
                <a:spcPct val="115000"/>
              </a:lnSpc>
              <a:spcBef>
                <a:spcPts val="0"/>
              </a:spcBef>
              <a:spcAft>
                <a:spcPts val="0"/>
              </a:spcAft>
            </a:pPr>
            <a:r>
              <a:rPr lang="en-US" sz="7200" dirty="0">
                <a:solidFill>
                  <a:srgbClr val="002856"/>
                </a:solidFill>
                <a:effectLst/>
                <a:latin typeface="Ciao Bella" panose="00000500000000000000" pitchFamily="50" charset="0"/>
                <a:ea typeface="Tw Cen MT" panose="020B0602020104020603" pitchFamily="34" charset="0"/>
                <a:cs typeface="Times New Roman" panose="02020603050405020304" pitchFamily="18" charset="0"/>
              </a:rPr>
              <a:t>Differences vs. Divisiveness</a:t>
            </a:r>
            <a:endParaRPr lang="en-US" sz="7200" dirty="0">
              <a:solidFill>
                <a:srgbClr val="002856"/>
              </a:solidFill>
              <a:effectLst/>
              <a:latin typeface="Tw Cen MT" panose="020B0602020104020603" pitchFamily="34" charset="0"/>
              <a:ea typeface="Tw Cen MT" panose="020B0602020104020603" pitchFamily="34" charset="0"/>
              <a:cs typeface="Times New Roman" panose="02020603050405020304" pitchFamily="18" charset="0"/>
            </a:endParaRPr>
          </a:p>
          <a:p>
            <a:pPr marL="0" marR="0" algn="ctr">
              <a:lnSpc>
                <a:spcPct val="115000"/>
              </a:lnSpc>
              <a:spcBef>
                <a:spcPts val="0"/>
              </a:spcBef>
              <a:spcAft>
                <a:spcPts val="0"/>
              </a:spcAft>
            </a:pPr>
            <a:r>
              <a:rPr lang="en-US" sz="2400" b="1" dirty="0">
                <a:solidFill>
                  <a:srgbClr val="9ACAEB"/>
                </a:solidFill>
                <a:effectLst/>
                <a:latin typeface="Montserrat Light" panose="00000400000000000000" pitchFamily="50" charset="0"/>
                <a:ea typeface="Tw Cen MT" panose="020B0602020104020603" pitchFamily="34" charset="0"/>
                <a:cs typeface="Times New Roman" panose="02020603050405020304" pitchFamily="18" charset="0"/>
              </a:rPr>
              <a:t>A Guide to Understanding and Discussing your Values in a Political World</a:t>
            </a:r>
            <a:endParaRPr lang="en-US" sz="2800" dirty="0"/>
          </a:p>
        </p:txBody>
      </p:sp>
    </p:spTree>
    <p:extLst>
      <p:ext uri="{BB962C8B-B14F-4D97-AF65-F5344CB8AC3E}">
        <p14:creationId xmlns:p14="http://schemas.microsoft.com/office/powerpoint/2010/main" val="291750897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6A741E8D-84B1-4526-8124-A80424B0C1FA}"/>
              </a:ext>
            </a:extLst>
          </p:cNvPr>
          <p:cNvSpPr txBox="1"/>
          <p:nvPr/>
        </p:nvSpPr>
        <p:spPr>
          <a:xfrm>
            <a:off x="1143000" y="2604827"/>
            <a:ext cx="7772400" cy="830997"/>
          </a:xfrm>
          <a:prstGeom prst="rect">
            <a:avLst/>
          </a:prstGeom>
          <a:noFill/>
        </p:spPr>
        <p:txBody>
          <a:bodyPr wrap="square" rtlCol="0">
            <a:spAutoFit/>
          </a:bodyPr>
          <a:lstStyle/>
          <a:p>
            <a:pPr algn="ctr"/>
            <a:r>
              <a:rPr lang="en-US" sz="3600" dirty="0">
                <a:solidFill>
                  <a:srgbClr val="002856"/>
                </a:solidFill>
                <a:effectLst/>
                <a:latin typeface="Montserrat Light" panose="00000400000000000000" pitchFamily="50" charset="0"/>
                <a:ea typeface="Tw Cen MT" panose="020B0602020104020603" pitchFamily="34" charset="0"/>
                <a:cs typeface="Times New Roman" panose="02020603050405020304" pitchFamily="18" charset="0"/>
              </a:rPr>
              <a:t>What does </a:t>
            </a:r>
            <a:r>
              <a:rPr lang="en-US" sz="4800" dirty="0">
                <a:solidFill>
                  <a:srgbClr val="9ACAEB"/>
                </a:solidFill>
                <a:effectLst/>
                <a:latin typeface="Ciao Bella" panose="00000500000000000000" pitchFamily="50" charset="0"/>
                <a:ea typeface="Tw Cen MT" panose="020B0602020104020603" pitchFamily="34" charset="0"/>
                <a:cs typeface="Times New Roman" panose="02020603050405020304" pitchFamily="18" charset="0"/>
              </a:rPr>
              <a:t>socio-political </a:t>
            </a:r>
            <a:r>
              <a:rPr lang="en-US" sz="3600" dirty="0">
                <a:solidFill>
                  <a:srgbClr val="002856"/>
                </a:solidFill>
                <a:effectLst/>
                <a:latin typeface="Montserrat Light" panose="00000400000000000000" pitchFamily="50" charset="0"/>
                <a:ea typeface="Tw Cen MT" panose="020B0602020104020603" pitchFamily="34" charset="0"/>
                <a:cs typeface="Times New Roman" panose="02020603050405020304" pitchFamily="18" charset="0"/>
              </a:rPr>
              <a:t>mean? </a:t>
            </a:r>
            <a:endParaRPr lang="en-US" sz="3600" dirty="0">
              <a:solidFill>
                <a:srgbClr val="002856"/>
              </a:solidFill>
              <a:latin typeface="Montserrat Light" panose="00000400000000000000" pitchFamily="50" charset="0"/>
            </a:endParaRPr>
          </a:p>
        </p:txBody>
      </p:sp>
    </p:spTree>
    <p:extLst>
      <p:ext uri="{BB962C8B-B14F-4D97-AF65-F5344CB8AC3E}">
        <p14:creationId xmlns:p14="http://schemas.microsoft.com/office/powerpoint/2010/main" val="36802841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590800" y="397740"/>
            <a:ext cx="609600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Ground Rules</a:t>
            </a:r>
          </a:p>
        </p:txBody>
      </p:sp>
      <p:sp>
        <p:nvSpPr>
          <p:cNvPr id="5" name="TextBox 4">
            <a:extLst>
              <a:ext uri="{FF2B5EF4-FFF2-40B4-BE49-F238E27FC236}">
                <a16:creationId xmlns:a16="http://schemas.microsoft.com/office/drawing/2014/main" id="{43B7C383-AC5F-42C6-9DBE-2A18D64B8BA8}"/>
              </a:ext>
            </a:extLst>
          </p:cNvPr>
          <p:cNvSpPr txBox="1"/>
          <p:nvPr/>
        </p:nvSpPr>
        <p:spPr>
          <a:xfrm>
            <a:off x="2133600" y="1720840"/>
            <a:ext cx="5943600" cy="2554545"/>
          </a:xfrm>
          <a:prstGeom prst="rect">
            <a:avLst/>
          </a:prstGeom>
          <a:noFill/>
        </p:spPr>
        <p:txBody>
          <a:bodyPr wrap="square" rtlCol="0">
            <a:spAutoFit/>
          </a:bodyPr>
          <a:lstStyle/>
          <a:p>
            <a:r>
              <a:rPr lang="en-US" sz="3200" b="1" dirty="0">
                <a:solidFill>
                  <a:srgbClr val="9ACAEB"/>
                </a:solidFill>
                <a:latin typeface="Montserrat Light" panose="00000400000000000000" pitchFamily="50" charset="0"/>
              </a:rPr>
              <a:t>Examples:</a:t>
            </a:r>
          </a:p>
          <a:p>
            <a:pPr marL="571500" indent="-571500">
              <a:buFont typeface="Arial" panose="020B0604020202020204" pitchFamily="34" charset="0"/>
              <a:buChar char="•"/>
            </a:pPr>
            <a:r>
              <a:rPr lang="en-US" sz="3200" b="1" dirty="0">
                <a:solidFill>
                  <a:srgbClr val="9ACAEB"/>
                </a:solidFill>
                <a:latin typeface="Montserrat Light" panose="00000400000000000000" pitchFamily="50" charset="0"/>
              </a:rPr>
              <a:t>Listening to understand </a:t>
            </a:r>
          </a:p>
          <a:p>
            <a:pPr marL="571500" indent="-571500">
              <a:buFont typeface="Arial" panose="020B0604020202020204" pitchFamily="34" charset="0"/>
              <a:buChar char="•"/>
            </a:pPr>
            <a:r>
              <a:rPr lang="en-US" sz="3200" b="1" dirty="0">
                <a:solidFill>
                  <a:srgbClr val="9ACAEB"/>
                </a:solidFill>
                <a:latin typeface="Montserrat Light" panose="00000400000000000000" pitchFamily="50" charset="0"/>
              </a:rPr>
              <a:t>Giving your full attention (phones put away!)</a:t>
            </a:r>
          </a:p>
        </p:txBody>
      </p:sp>
    </p:spTree>
    <p:extLst>
      <p:ext uri="{BB962C8B-B14F-4D97-AF65-F5344CB8AC3E}">
        <p14:creationId xmlns:p14="http://schemas.microsoft.com/office/powerpoint/2010/main" val="36402350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48840" y="166569"/>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Our Values and Social Issues</a:t>
            </a:r>
          </a:p>
        </p:txBody>
      </p:sp>
      <p:sp>
        <p:nvSpPr>
          <p:cNvPr id="5" name="TextBox 4">
            <a:extLst>
              <a:ext uri="{FF2B5EF4-FFF2-40B4-BE49-F238E27FC236}">
                <a16:creationId xmlns:a16="http://schemas.microsoft.com/office/drawing/2014/main" id="{43B7C383-AC5F-42C6-9DBE-2A18D64B8BA8}"/>
              </a:ext>
            </a:extLst>
          </p:cNvPr>
          <p:cNvSpPr txBox="1"/>
          <p:nvPr/>
        </p:nvSpPr>
        <p:spPr>
          <a:xfrm>
            <a:off x="1752600" y="1182231"/>
            <a:ext cx="6995160" cy="5847755"/>
          </a:xfrm>
          <a:prstGeom prst="rect">
            <a:avLst/>
          </a:prstGeom>
          <a:noFill/>
        </p:spPr>
        <p:txBody>
          <a:bodyPr wrap="square" rtlCol="0">
            <a:spAutoFit/>
          </a:bodyPr>
          <a:lstStyle/>
          <a:p>
            <a:r>
              <a:rPr lang="en-US" sz="2200" b="1" dirty="0">
                <a:solidFill>
                  <a:srgbClr val="9ACAEB"/>
                </a:solidFill>
                <a:latin typeface="Montserrat Black" panose="00000A00000000000000" pitchFamily="50" charset="0"/>
              </a:rPr>
              <a:t>Economic Issues: </a:t>
            </a:r>
            <a:r>
              <a:rPr lang="en-US" sz="2200" b="1" dirty="0">
                <a:solidFill>
                  <a:srgbClr val="9ACAEB"/>
                </a:solidFill>
                <a:latin typeface="Montserrat Light" panose="00000400000000000000" pitchFamily="50" charset="0"/>
              </a:rPr>
              <a:t>employment/unemployment, minimum wage</a:t>
            </a:r>
          </a:p>
          <a:p>
            <a:endParaRPr lang="en-US" sz="2200" b="1" dirty="0">
              <a:solidFill>
                <a:srgbClr val="9ACAEB"/>
              </a:solidFill>
              <a:latin typeface="Montserrat Light" panose="00000400000000000000" pitchFamily="50" charset="0"/>
            </a:endParaRPr>
          </a:p>
          <a:p>
            <a:r>
              <a:rPr lang="en-US" sz="2200" b="1" dirty="0">
                <a:solidFill>
                  <a:srgbClr val="9ACAEB"/>
                </a:solidFill>
                <a:latin typeface="Montserrat Black" panose="00000A00000000000000" pitchFamily="50" charset="0"/>
              </a:rPr>
              <a:t>Education: </a:t>
            </a:r>
            <a:r>
              <a:rPr lang="en-US" sz="2200" b="1" dirty="0">
                <a:solidFill>
                  <a:srgbClr val="9ACAEB"/>
                </a:solidFill>
                <a:latin typeface="Montserrat Light" panose="00000400000000000000" pitchFamily="50" charset="0"/>
              </a:rPr>
              <a:t>access to, funding for, loan forgiveness, education funding </a:t>
            </a:r>
          </a:p>
          <a:p>
            <a:endParaRPr lang="en-US" sz="2200" b="1" dirty="0">
              <a:solidFill>
                <a:srgbClr val="9ACAEB"/>
              </a:solidFill>
              <a:latin typeface="Montserrat Light" panose="00000400000000000000" pitchFamily="50" charset="0"/>
            </a:endParaRPr>
          </a:p>
          <a:p>
            <a:r>
              <a:rPr lang="en-US" sz="2200" b="1" dirty="0">
                <a:solidFill>
                  <a:srgbClr val="9ACAEB"/>
                </a:solidFill>
                <a:latin typeface="Montserrat Black" panose="00000A00000000000000" pitchFamily="50" charset="0"/>
              </a:rPr>
              <a:t>Housing: </a:t>
            </a:r>
            <a:r>
              <a:rPr lang="en-US" sz="2200" b="1" dirty="0">
                <a:solidFill>
                  <a:srgbClr val="9ACAEB"/>
                </a:solidFill>
                <a:latin typeface="Montserrat Light" panose="00000400000000000000" pitchFamily="50" charset="0"/>
              </a:rPr>
              <a:t>homelessness, access to affordable housing</a:t>
            </a:r>
          </a:p>
          <a:p>
            <a:endParaRPr lang="en-US" sz="2200" b="1" dirty="0">
              <a:solidFill>
                <a:srgbClr val="9ACAEB"/>
              </a:solidFill>
              <a:latin typeface="Montserrat Light" panose="00000400000000000000" pitchFamily="50" charset="0"/>
            </a:endParaRPr>
          </a:p>
          <a:p>
            <a:r>
              <a:rPr lang="en-US" sz="2200" b="1" dirty="0">
                <a:solidFill>
                  <a:srgbClr val="9ACAEB"/>
                </a:solidFill>
                <a:latin typeface="Montserrat Black" panose="00000A00000000000000" pitchFamily="50" charset="0"/>
              </a:rPr>
              <a:t>Human Rights: </a:t>
            </a:r>
            <a:r>
              <a:rPr lang="en-US" sz="2200" b="1" dirty="0">
                <a:solidFill>
                  <a:srgbClr val="9ACAEB"/>
                </a:solidFill>
                <a:latin typeface="Montserrat Light" panose="00000400000000000000" pitchFamily="50" charset="0"/>
              </a:rPr>
              <a:t>equitable treatment regardless of identities (race, gender, disability, etc.)</a:t>
            </a:r>
          </a:p>
          <a:p>
            <a:endParaRPr lang="en-US" sz="2200" b="1" dirty="0">
              <a:solidFill>
                <a:srgbClr val="9ACAEB"/>
              </a:solidFill>
              <a:latin typeface="Montserrat Light" panose="00000400000000000000" pitchFamily="50" charset="0"/>
            </a:endParaRPr>
          </a:p>
          <a:p>
            <a:r>
              <a:rPr lang="en-US" sz="2200" b="1" dirty="0">
                <a:solidFill>
                  <a:srgbClr val="9ACAEB"/>
                </a:solidFill>
                <a:latin typeface="Montserrat Black" panose="00000A00000000000000" pitchFamily="50" charset="0"/>
              </a:rPr>
              <a:t>Justice System: </a:t>
            </a:r>
            <a:r>
              <a:rPr lang="en-US" sz="2200" b="1" dirty="0">
                <a:solidFill>
                  <a:srgbClr val="9ACAEB"/>
                </a:solidFill>
                <a:latin typeface="Montserrat Light" panose="00000400000000000000" pitchFamily="50" charset="0"/>
              </a:rPr>
              <a:t>federal prison system, bail/bond process</a:t>
            </a:r>
          </a:p>
          <a:p>
            <a:endParaRPr lang="en-US" sz="2200" b="1" dirty="0">
              <a:solidFill>
                <a:srgbClr val="9ACAEB"/>
              </a:solidFill>
              <a:latin typeface="Montserrat Black" panose="00000A00000000000000" pitchFamily="50" charset="0"/>
            </a:endParaRPr>
          </a:p>
          <a:p>
            <a:r>
              <a:rPr lang="en-US" sz="2200" b="1" dirty="0">
                <a:solidFill>
                  <a:srgbClr val="9ACAEB"/>
                </a:solidFill>
                <a:latin typeface="Montserrat Black" panose="00000A00000000000000" pitchFamily="50" charset="0"/>
              </a:rPr>
              <a:t>Public Health:</a:t>
            </a:r>
            <a:r>
              <a:rPr lang="en-US" sz="2200" b="1" dirty="0">
                <a:solidFill>
                  <a:srgbClr val="9ACAEB"/>
                </a:solidFill>
                <a:latin typeface="Montserrat Light" panose="00000400000000000000" pitchFamily="50" charset="0"/>
              </a:rPr>
              <a:t> access to/funding for healthcare</a:t>
            </a:r>
          </a:p>
          <a:p>
            <a:endParaRPr lang="en-US" sz="2200" b="1" dirty="0">
              <a:solidFill>
                <a:srgbClr val="9ACAEB"/>
              </a:solidFill>
              <a:latin typeface="Montserrat Light" panose="00000400000000000000" pitchFamily="50" charset="0"/>
            </a:endParaRPr>
          </a:p>
        </p:txBody>
      </p:sp>
    </p:spTree>
    <p:extLst>
      <p:ext uri="{BB962C8B-B14F-4D97-AF65-F5344CB8AC3E}">
        <p14:creationId xmlns:p14="http://schemas.microsoft.com/office/powerpoint/2010/main" val="3057410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Culmination of Difference</a:t>
            </a:r>
          </a:p>
        </p:txBody>
      </p:sp>
      <p:sp>
        <p:nvSpPr>
          <p:cNvPr id="5" name="TextBox 4">
            <a:extLst>
              <a:ext uri="{FF2B5EF4-FFF2-40B4-BE49-F238E27FC236}">
                <a16:creationId xmlns:a16="http://schemas.microsoft.com/office/drawing/2014/main" id="{43B7C383-AC5F-42C6-9DBE-2A18D64B8BA8}"/>
              </a:ext>
            </a:extLst>
          </p:cNvPr>
          <p:cNvSpPr txBox="1"/>
          <p:nvPr/>
        </p:nvSpPr>
        <p:spPr>
          <a:xfrm>
            <a:off x="1752600" y="1600200"/>
            <a:ext cx="6995160" cy="3970318"/>
          </a:xfrm>
          <a:prstGeom prst="rect">
            <a:avLst/>
          </a:prstGeom>
          <a:noFill/>
        </p:spPr>
        <p:txBody>
          <a:bodyPr wrap="square" rtlCol="0">
            <a:spAutoFit/>
          </a:bodyPr>
          <a:lstStyle/>
          <a:p>
            <a:r>
              <a:rPr lang="en-US" sz="2800" b="1" dirty="0">
                <a:solidFill>
                  <a:srgbClr val="9ACAEB"/>
                </a:solidFill>
                <a:latin typeface="Montserrat Black" panose="00000A00000000000000" pitchFamily="50" charset="0"/>
              </a:rPr>
              <a:t>Surface Level Differences:</a:t>
            </a:r>
          </a:p>
          <a:p>
            <a:r>
              <a:rPr lang="en-US" sz="2800" b="1" dirty="0">
                <a:solidFill>
                  <a:srgbClr val="9ACAEB"/>
                </a:solidFill>
                <a:latin typeface="Montserrat Light" panose="00000400000000000000" pitchFamily="50" charset="0"/>
              </a:rPr>
              <a:t>different hobbies, majors/area of study, friend groups, fashion style choices, diet etc.</a:t>
            </a:r>
          </a:p>
          <a:p>
            <a:endParaRPr lang="en-US" sz="2800" b="1" dirty="0">
              <a:solidFill>
                <a:srgbClr val="9ACAEB"/>
              </a:solidFill>
              <a:latin typeface="Montserrat Light" panose="00000400000000000000" pitchFamily="50" charset="0"/>
            </a:endParaRPr>
          </a:p>
          <a:p>
            <a:r>
              <a:rPr lang="en-US" sz="2800" b="1" dirty="0">
                <a:solidFill>
                  <a:srgbClr val="9ACAEB"/>
                </a:solidFill>
                <a:latin typeface="Montserrat Black" panose="00000A00000000000000" pitchFamily="50" charset="0"/>
              </a:rPr>
              <a:t>Deeper Level Differences:</a:t>
            </a:r>
          </a:p>
          <a:p>
            <a:r>
              <a:rPr lang="en-US" sz="2800" b="1" dirty="0">
                <a:solidFill>
                  <a:srgbClr val="9ACAEB"/>
                </a:solidFill>
                <a:latin typeface="Montserrat Light" panose="00000400000000000000" pitchFamily="50" charset="0"/>
              </a:rPr>
              <a:t>cultural/ethnic background, religion, sexual orientation, gender, finances, partisanship, etc. </a:t>
            </a:r>
          </a:p>
        </p:txBody>
      </p:sp>
    </p:spTree>
    <p:extLst>
      <p:ext uri="{BB962C8B-B14F-4D97-AF65-F5344CB8AC3E}">
        <p14:creationId xmlns:p14="http://schemas.microsoft.com/office/powerpoint/2010/main" val="4114621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Culmination of Difference</a:t>
            </a:r>
          </a:p>
        </p:txBody>
      </p:sp>
      <p:sp>
        <p:nvSpPr>
          <p:cNvPr id="5" name="TextBox 4">
            <a:extLst>
              <a:ext uri="{FF2B5EF4-FFF2-40B4-BE49-F238E27FC236}">
                <a16:creationId xmlns:a16="http://schemas.microsoft.com/office/drawing/2014/main" id="{43B7C383-AC5F-42C6-9DBE-2A18D64B8BA8}"/>
              </a:ext>
            </a:extLst>
          </p:cNvPr>
          <p:cNvSpPr txBox="1"/>
          <p:nvPr/>
        </p:nvSpPr>
        <p:spPr>
          <a:xfrm>
            <a:off x="1752600" y="1600200"/>
            <a:ext cx="6995160" cy="3539430"/>
          </a:xfrm>
          <a:prstGeom prst="rect">
            <a:avLst/>
          </a:prstGeom>
          <a:noFill/>
        </p:spPr>
        <p:txBody>
          <a:bodyPr wrap="square" rtlCol="0">
            <a:spAutoFit/>
          </a:bodyPr>
          <a:lstStyle/>
          <a:p>
            <a:endParaRPr lang="en-US" sz="2800" b="1" dirty="0">
              <a:solidFill>
                <a:srgbClr val="9ACAEB"/>
              </a:solidFill>
              <a:latin typeface="Montserrat Light" panose="00000400000000000000" pitchFamily="50" charset="0"/>
            </a:endParaRPr>
          </a:p>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What values do you hold that are uncompromising? </a:t>
            </a:r>
          </a:p>
          <a:p>
            <a:endParaRPr lang="en-US" sz="2800" b="1" dirty="0">
              <a:solidFill>
                <a:srgbClr val="9ACAEB"/>
              </a:solidFill>
              <a:latin typeface="Montserrat Light" panose="00000400000000000000" pitchFamily="50" charset="0"/>
            </a:endParaRPr>
          </a:p>
          <a:p>
            <a:pPr marL="457200" indent="-457200">
              <a:buFont typeface="Arial" panose="020B0604020202020204" pitchFamily="34" charset="0"/>
              <a:buChar char="•"/>
            </a:pPr>
            <a:r>
              <a:rPr lang="en-US" sz="2800" b="1" dirty="0">
                <a:solidFill>
                  <a:srgbClr val="9ACAEB"/>
                </a:solidFill>
                <a:latin typeface="Montserrat Light" panose="00000400000000000000" pitchFamily="50" charset="0"/>
              </a:rPr>
              <a:t>Where do you draw the line when it comes to these conversations when they start to feel divisive?</a:t>
            </a:r>
          </a:p>
          <a:p>
            <a:endParaRPr lang="en-US" sz="2800" b="1" dirty="0">
              <a:solidFill>
                <a:srgbClr val="9ACAEB"/>
              </a:solidFill>
              <a:latin typeface="Montserrat Light" panose="00000400000000000000" pitchFamily="50" charset="0"/>
            </a:endParaRPr>
          </a:p>
        </p:txBody>
      </p:sp>
    </p:spTree>
    <p:extLst>
      <p:ext uri="{BB962C8B-B14F-4D97-AF65-F5344CB8AC3E}">
        <p14:creationId xmlns:p14="http://schemas.microsoft.com/office/powerpoint/2010/main" val="307321247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Leaning into Discomfort</a:t>
            </a:r>
          </a:p>
        </p:txBody>
      </p:sp>
      <p:sp>
        <p:nvSpPr>
          <p:cNvPr id="5" name="TextBox 4">
            <a:extLst>
              <a:ext uri="{FF2B5EF4-FFF2-40B4-BE49-F238E27FC236}">
                <a16:creationId xmlns:a16="http://schemas.microsoft.com/office/drawing/2014/main" id="{43B7C383-AC5F-42C6-9DBE-2A18D64B8BA8}"/>
              </a:ext>
            </a:extLst>
          </p:cNvPr>
          <p:cNvSpPr txBox="1"/>
          <p:nvPr/>
        </p:nvSpPr>
        <p:spPr>
          <a:xfrm>
            <a:off x="1600200" y="1828800"/>
            <a:ext cx="6995160" cy="3477875"/>
          </a:xfrm>
          <a:prstGeom prst="rect">
            <a:avLst/>
          </a:prstGeom>
          <a:noFill/>
        </p:spPr>
        <p:txBody>
          <a:bodyPr wrap="square" rtlCol="0">
            <a:spAutoFit/>
          </a:bodyPr>
          <a:lstStyle/>
          <a:p>
            <a:pPr algn="ctr"/>
            <a:r>
              <a:rPr lang="en-US" sz="2800" b="1" dirty="0">
                <a:solidFill>
                  <a:srgbClr val="9ACAEB"/>
                </a:solidFill>
                <a:latin typeface="Montserrat Light" panose="00000400000000000000" pitchFamily="50" charset="0"/>
              </a:rPr>
              <a:t>“</a:t>
            </a:r>
            <a:r>
              <a:rPr lang="en-US" sz="2400" b="1" dirty="0">
                <a:solidFill>
                  <a:srgbClr val="9ACAEB"/>
                </a:solidFill>
                <a:latin typeface="Montserrat Light" panose="00000400000000000000" pitchFamily="50" charset="0"/>
              </a:rPr>
              <a:t>People are opting out of vital conversations about diversity and inclusivity because they fear looking wrong, saying something wrong, or being wrong. Choosing our own comfort over hard conversations is the epitome of privilege, and it corrodes trust and moves us away from meaningful and lasting change.”  - Brené Brown, </a:t>
            </a:r>
            <a:r>
              <a:rPr lang="en-US" sz="2400" b="1" i="1" dirty="0">
                <a:solidFill>
                  <a:srgbClr val="9ACAEB"/>
                </a:solidFill>
                <a:latin typeface="Montserrat Light" panose="00000400000000000000" pitchFamily="50" charset="0"/>
              </a:rPr>
              <a:t>Dare to Lead</a:t>
            </a:r>
          </a:p>
        </p:txBody>
      </p:sp>
    </p:spTree>
    <p:extLst>
      <p:ext uri="{BB962C8B-B14F-4D97-AF65-F5344CB8AC3E}">
        <p14:creationId xmlns:p14="http://schemas.microsoft.com/office/powerpoint/2010/main" val="17961328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 y="15240"/>
            <a:ext cx="9144000" cy="6858000"/>
          </a:xfrm>
          <a:prstGeom prst="rect">
            <a:avLst/>
          </a:prstGeom>
        </p:spPr>
      </p:pic>
      <p:sp>
        <p:nvSpPr>
          <p:cNvPr id="4" name="TextBox 3">
            <a:extLst>
              <a:ext uri="{FF2B5EF4-FFF2-40B4-BE49-F238E27FC236}">
                <a16:creationId xmlns:a16="http://schemas.microsoft.com/office/drawing/2014/main" id="{D2F52038-40CE-4A7A-A441-242CCF47CFC1}"/>
              </a:ext>
            </a:extLst>
          </p:cNvPr>
          <p:cNvSpPr txBox="1"/>
          <p:nvPr/>
        </p:nvSpPr>
        <p:spPr>
          <a:xfrm>
            <a:off x="2133600" y="584537"/>
            <a:ext cx="6995160" cy="1015663"/>
          </a:xfrm>
          <a:prstGeom prst="rect">
            <a:avLst/>
          </a:prstGeom>
          <a:noFill/>
        </p:spPr>
        <p:txBody>
          <a:bodyPr wrap="square" rtlCol="0">
            <a:spAutoFit/>
          </a:bodyPr>
          <a:lstStyle/>
          <a:p>
            <a:r>
              <a:rPr lang="en-US" sz="6000" dirty="0">
                <a:solidFill>
                  <a:srgbClr val="002856"/>
                </a:solidFill>
                <a:latin typeface="Ciao Bella" panose="00000500000000000000" pitchFamily="50" charset="0"/>
              </a:rPr>
              <a:t>Leaning into Discomfort</a:t>
            </a:r>
          </a:p>
        </p:txBody>
      </p:sp>
      <p:sp>
        <p:nvSpPr>
          <p:cNvPr id="5" name="TextBox 4">
            <a:extLst>
              <a:ext uri="{FF2B5EF4-FFF2-40B4-BE49-F238E27FC236}">
                <a16:creationId xmlns:a16="http://schemas.microsoft.com/office/drawing/2014/main" id="{43B7C383-AC5F-42C6-9DBE-2A18D64B8BA8}"/>
              </a:ext>
            </a:extLst>
          </p:cNvPr>
          <p:cNvSpPr txBox="1"/>
          <p:nvPr/>
        </p:nvSpPr>
        <p:spPr>
          <a:xfrm>
            <a:off x="1600200" y="2057400"/>
            <a:ext cx="6995160" cy="3046988"/>
          </a:xfrm>
          <a:prstGeom prst="rect">
            <a:avLst/>
          </a:prstGeom>
          <a:noFill/>
        </p:spPr>
        <p:txBody>
          <a:bodyPr wrap="square" rtlCol="0">
            <a:spAutoFit/>
          </a:bodyPr>
          <a:lstStyle/>
          <a:p>
            <a:pPr algn="ctr"/>
            <a:r>
              <a:rPr lang="en-US" sz="2400" b="1" dirty="0">
                <a:solidFill>
                  <a:srgbClr val="9ACAEB"/>
                </a:solidFill>
                <a:latin typeface="Montserrat Light" panose="00000400000000000000" pitchFamily="50" charset="0"/>
              </a:rPr>
              <a:t>“If we want people to fully show up, to bring their whole selves including their unarmored, whole hearts—so that we can innovate, solve problems, and serve people—we have to be vigilant about creating a culture in which people feel safe, seen, heard, and respected.” - Brené Brown, </a:t>
            </a:r>
            <a:r>
              <a:rPr lang="en-US" sz="2400" b="1" i="1" dirty="0">
                <a:solidFill>
                  <a:srgbClr val="9ACAEB"/>
                </a:solidFill>
                <a:latin typeface="Montserrat Light" panose="00000400000000000000" pitchFamily="50" charset="0"/>
              </a:rPr>
              <a:t>Dare to Lead</a:t>
            </a:r>
          </a:p>
        </p:txBody>
      </p:sp>
    </p:spTree>
    <p:extLst>
      <p:ext uri="{BB962C8B-B14F-4D97-AF65-F5344CB8AC3E}">
        <p14:creationId xmlns:p14="http://schemas.microsoft.com/office/powerpoint/2010/main" val="607292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3304</TotalTime>
  <Words>564</Words>
  <Application>Microsoft Office PowerPoint</Application>
  <PresentationFormat>On-screen Show (4:3)</PresentationFormat>
  <Paragraphs>63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Ciao Bella</vt:lpstr>
      <vt:lpstr>Montserrat Black</vt:lpstr>
      <vt:lpstr>Montserrat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Runyan</dc:creator>
  <cp:lastModifiedBy>Kristen Wagner</cp:lastModifiedBy>
  <cp:revision>38</cp:revision>
  <dcterms:created xsi:type="dcterms:W3CDTF">2017-05-22T16:07:04Z</dcterms:created>
  <dcterms:modified xsi:type="dcterms:W3CDTF">2020-10-13T19:29:21Z</dcterms:modified>
</cp:coreProperties>
</file>